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  <p:sldId id="278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59" r:id="rId12"/>
    <p:sldId id="258" r:id="rId13"/>
    <p:sldId id="257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0" name="TextBox 3"/>
          <p:cNvSpPr txBox="1"/>
          <p:nvPr/>
        </p:nvSpPr>
        <p:spPr>
          <a:xfrm>
            <a:off x="3183255" y="1271270"/>
            <a:ext cx="528447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88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自然灾害</a:t>
            </a:r>
            <a:endParaRPr lang="zh-CN" altLang="en-US" sz="8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101" name="Picture 5" descr="E:\李燃\教师教学用书\人民教育电子音像出版社 社标字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0" y="6253163"/>
            <a:ext cx="2173288" cy="477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42695" y="4809490"/>
            <a:ext cx="957516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4000"/>
              <a:t>  </a:t>
            </a:r>
            <a:r>
              <a:rPr lang="zh-CN" altLang="en-US" sz="4000"/>
              <a:t>利川思源实验学校         八年级地理备课组</a:t>
            </a:r>
            <a:endParaRPr lang="zh-CN" altLang="en-US" sz="4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7651" name="文本框 27650"/>
          <p:cNvSpPr txBox="1"/>
          <p:nvPr/>
        </p:nvSpPr>
        <p:spPr>
          <a:xfrm>
            <a:off x="1919288" y="1557338"/>
            <a:ext cx="7993062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）读图归纳，完成下表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: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aphicFrame>
        <p:nvGraphicFramePr>
          <p:cNvPr id="27720" name="表格 27719"/>
          <p:cNvGraphicFramePr/>
          <p:nvPr/>
        </p:nvGraphicFramePr>
        <p:xfrm>
          <a:off x="1847850" y="2362200"/>
          <a:ext cx="8569325" cy="3598545"/>
        </p:xfrm>
        <a:graphic>
          <a:graphicData uri="http://schemas.openxmlformats.org/drawingml/2006/table">
            <a:tbl>
              <a:tblPr/>
              <a:tblGrid>
                <a:gridCol w="1544955"/>
                <a:gridCol w="2036445"/>
                <a:gridCol w="4987925"/>
              </a:tblGrid>
              <a:tr h="4730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自然灾害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主要分布区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形成原因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洪涝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0830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干旱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81978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台风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146558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solidFill>
                            <a:srgbClr val="7030A0"/>
                          </a:solidFill>
                          <a:latin typeface="Calibri" panose="020F0502020204030204" charset="0"/>
                          <a:ea typeface="楷体_GB2312" pitchFamily="49" charset="-122"/>
                        </a:rPr>
                        <a:t>泥石流、滑坡</a:t>
                      </a:r>
                      <a:endParaRPr lang="zh-CN" altLang="en-US" sz="2000" b="1" dirty="0">
                        <a:solidFill>
                          <a:srgbClr val="7030A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solidFill>
                          <a:srgbClr val="FF0000"/>
                        </a:solidFill>
                        <a:ea typeface="楷体_GB2312" pitchFamily="49" charset="-122"/>
                      </a:endParaRPr>
                    </a:p>
                  </a:txBody>
                  <a:tcPr marL="90000" marR="90000" marT="46800" marB="46800" anchor="ctr">
                    <a:lnL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3D8F95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pic>
        <p:nvPicPr>
          <p:cNvPr id="27678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710" name="矩形 27709"/>
          <p:cNvSpPr/>
          <p:nvPr/>
        </p:nvSpPr>
        <p:spPr>
          <a:xfrm>
            <a:off x="3429000" y="2895600"/>
            <a:ext cx="2514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长江中下游地区  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1" name="矩形 27710"/>
          <p:cNvSpPr/>
          <p:nvPr/>
        </p:nvSpPr>
        <p:spPr>
          <a:xfrm>
            <a:off x="3822700" y="3276600"/>
            <a:ext cx="18161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华北地区    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2" name="矩形 27711"/>
          <p:cNvSpPr/>
          <p:nvPr/>
        </p:nvSpPr>
        <p:spPr>
          <a:xfrm>
            <a:off x="3810000" y="3886200"/>
            <a:ext cx="18161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东南沿海      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3" name="矩形 27712"/>
          <p:cNvSpPr/>
          <p:nvPr/>
        </p:nvSpPr>
        <p:spPr>
          <a:xfrm>
            <a:off x="3505200" y="4800600"/>
            <a:ext cx="212979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地势第二阶梯      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4" name="矩形 27713"/>
          <p:cNvSpPr/>
          <p:nvPr/>
        </p:nvSpPr>
        <p:spPr>
          <a:xfrm>
            <a:off x="6477000" y="2870200"/>
            <a:ext cx="39624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该地区降水集中、丰富。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5" name="矩形 27714"/>
          <p:cNvSpPr/>
          <p:nvPr/>
        </p:nvSpPr>
        <p:spPr>
          <a:xfrm>
            <a:off x="6096000" y="3251200"/>
            <a:ext cx="45720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降水量较少，尤其是春季降水少。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7" name="矩形 27716"/>
          <p:cNvSpPr/>
          <p:nvPr/>
        </p:nvSpPr>
        <p:spPr>
          <a:xfrm>
            <a:off x="5399088" y="3708400"/>
            <a:ext cx="55737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　　从低纬度海洋侵入，登陆后逐渐减弱以</a:t>
            </a:r>
            <a:endParaRPr lang="zh-CN" altLang="en-US" sz="200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至消失。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718" name="矩形 27717"/>
          <p:cNvSpPr/>
          <p:nvPr/>
        </p:nvSpPr>
        <p:spPr>
          <a:xfrm>
            <a:off x="5410200" y="4451350"/>
            <a:ext cx="5638800" cy="15068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　　地处我国高原、山地与丘陵、平原的过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渡地带，坡陡谷深，破碎松散的岩石遇上暴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雨天气或冰雪大量融化，就会产生滑坡、泥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 dirty="0">
                <a:latin typeface="Arial" panose="020B0604020202020204" pitchFamily="34" charset="0"/>
                <a:ea typeface="楷体_GB2312" pitchFamily="49" charset="-122"/>
              </a:rPr>
              <a:t>石流等灾害。</a:t>
            </a:r>
            <a:endParaRPr lang="zh-CN" altLang="en-US" sz="20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710" grpId="0"/>
      <p:bldP spid="27711" grpId="0"/>
      <p:bldP spid="27712" grpId="0"/>
      <p:bldP spid="27713" grpId="0"/>
      <p:bldP spid="27714" grpId="0"/>
      <p:bldP spid="27715" grpId="0"/>
      <p:bldP spid="27717" grpId="0"/>
      <p:bldP spid="277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8675" name="文本框 28674"/>
          <p:cNvSpPr txBox="1"/>
          <p:nvPr/>
        </p:nvSpPr>
        <p:spPr>
          <a:xfrm>
            <a:off x="1676400" y="1557338"/>
            <a:ext cx="9205913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20000"/>
              </a:lnSpc>
            </a:pPr>
            <a:r>
              <a:rPr lang="zh-CN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）在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中国主要地质灾害的分布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图中用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△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标注汶川的               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位置，并结合所学知识分析该地区地震频繁的原因。</a:t>
            </a: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8676" name="图片 28675"/>
          <p:cNvPicPr>
            <a:picLocks noChangeAspect="1"/>
          </p:cNvPicPr>
          <p:nvPr/>
        </p:nvPicPr>
        <p:blipFill>
          <a:blip r:embed="rId1"/>
          <a:srcRect l="4684" r="4684"/>
          <a:stretch>
            <a:fillRect/>
          </a:stretch>
        </p:blipFill>
        <p:spPr>
          <a:xfrm>
            <a:off x="1919288" y="2852738"/>
            <a:ext cx="4321175" cy="3422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文本框 28676"/>
          <p:cNvSpPr txBox="1"/>
          <p:nvPr/>
        </p:nvSpPr>
        <p:spPr>
          <a:xfrm>
            <a:off x="5943600" y="3886200"/>
            <a:ext cx="4948238" cy="14204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　　汶川地处亚欧板块和印度 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洋板块交界处附近，地壳活跃，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地震频繁。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8678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9699" name="文本框 29698"/>
          <p:cNvSpPr txBox="1"/>
          <p:nvPr/>
        </p:nvSpPr>
        <p:spPr>
          <a:xfrm>
            <a:off x="1919288" y="1557338"/>
            <a:ext cx="8208962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）如果上课时发生地震，我们应该怎样做？</a:t>
            </a: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9701" name="文本框 29700"/>
          <p:cNvSpPr txBox="1"/>
          <p:nvPr/>
        </p:nvSpPr>
        <p:spPr>
          <a:xfrm>
            <a:off x="2279650" y="2447925"/>
            <a:ext cx="8159750" cy="1863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　　当地震发生时，如果教室在一楼，应有序撤到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室外的空旷地上；如果教室在楼上，晃动时应躲在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结实牢固的桌子下或墙角处，要用书包、坐垫等物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楷体_GB2312" pitchFamily="49" charset="-122"/>
              </a:rPr>
              <a:t>保护好头部，随后迅速有序撤离楼房。 </a:t>
            </a:r>
            <a:endParaRPr lang="zh-CN" altLang="en-US" sz="2400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9702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10"/>
          <p:cNvSpPr txBox="1"/>
          <p:nvPr/>
        </p:nvSpPr>
        <p:spPr>
          <a:xfrm>
            <a:off x="1981200" y="685800"/>
            <a:ext cx="3754438" cy="64516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自然灾害概念</a:t>
            </a:r>
            <a:endParaRPr lang="zh-CN" altLang="en-US" sz="360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12291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12291"/>
          <p:cNvSpPr txBox="1"/>
          <p:nvPr/>
        </p:nvSpPr>
        <p:spPr>
          <a:xfrm>
            <a:off x="818515" y="1458595"/>
            <a:ext cx="1034859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　　</a:t>
            </a: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自然环境经常发生异常变化，其中有些会造成资源破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坏、财产损失、人员伤亡等危害，这样的异常变化叫做自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然灾害。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819150" y="3765550"/>
            <a:ext cx="10597515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　　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我国常见的自然灾害有：气象灾害、地质灾害等。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172085" y="4687570"/>
            <a:ext cx="108839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　　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气象灾害主要有：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干旱、洪涝、台风、寒潮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等。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8630" y="5818505"/>
            <a:ext cx="11155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/>
              <a:t>地质灾害主要有：</a:t>
            </a:r>
            <a:r>
              <a:rPr lang="zh-CN" altLang="en-US" sz="3600">
                <a:solidFill>
                  <a:srgbClr val="FF0000"/>
                </a:solidFill>
              </a:rPr>
              <a:t>地震、火山喷发、泥石流、滑坡</a:t>
            </a:r>
            <a:r>
              <a:rPr lang="zh-CN" altLang="en-US" sz="3600"/>
              <a:t>等。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96" name="组合 16395"/>
          <p:cNvGrpSpPr/>
          <p:nvPr/>
        </p:nvGrpSpPr>
        <p:grpSpPr>
          <a:xfrm>
            <a:off x="2139950" y="2827655"/>
            <a:ext cx="8604250" cy="3073400"/>
            <a:chOff x="323" y="1712"/>
            <a:chExt cx="5420" cy="1936"/>
          </a:xfrm>
        </p:grpSpPr>
        <p:pic>
          <p:nvPicPr>
            <p:cNvPr id="16388" name="图片 1638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3" y="1712"/>
              <a:ext cx="5053" cy="193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89" name="图片 1638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4" y="1807"/>
              <a:ext cx="359" cy="3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0" name="文本框 16389"/>
            <p:cNvSpPr txBox="1"/>
            <p:nvPr/>
          </p:nvSpPr>
          <p:spPr>
            <a:xfrm>
              <a:off x="768" y="1862"/>
              <a:ext cx="1003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阅读材料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6391" name="文本框 16390"/>
            <p:cNvSpPr txBox="1"/>
            <p:nvPr/>
          </p:nvSpPr>
          <p:spPr>
            <a:xfrm>
              <a:off x="323" y="2124"/>
              <a:ext cx="5420" cy="141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2010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年我国的自然灾害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　　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2010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年全国各类自然灾害共造成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4.3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亿人次受灾，因灾死亡失踪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7 844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人，紧急转移安置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1 858.4 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万人次；农作物受灾面积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3 742.6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万公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顷，其中绝收面积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486.3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万公顷；倒塌房屋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273.3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万间，损坏房屋</a:t>
              </a:r>
              <a:r>
                <a:rPr lang="en-US" altLang="zh-CN" sz="20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670.1</a:t>
              </a:r>
              <a:endPara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万间；因灾直接经济损失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5 339.9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亿元。综合判断，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2010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年是近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20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年来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仅次于</a:t>
              </a:r>
              <a:r>
                <a: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2008</a:t>
              </a:r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年的第二个重灾年份，其中青海、甘肃、云南、四川、陕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r>
                <a:rPr lang="zh-CN" altLang="en-US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西、吉林、新疆、江西、湖南、贵州等省（自治区）灾情较为严重。</a:t>
              </a:r>
              <a:endParaRPr lang="zh-CN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sp>
        <p:nvSpPr>
          <p:cNvPr id="16392" name="Text Box 10"/>
          <p:cNvSpPr txBox="1"/>
          <p:nvPr/>
        </p:nvSpPr>
        <p:spPr>
          <a:xfrm>
            <a:off x="1203325" y="154940"/>
            <a:ext cx="5483225" cy="64516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我国自然灾害频发</a:t>
            </a:r>
            <a:endParaRPr lang="zh-CN" altLang="en-US" sz="360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6393" name="文本框 16392"/>
          <p:cNvSpPr txBox="1"/>
          <p:nvPr/>
        </p:nvSpPr>
        <p:spPr>
          <a:xfrm>
            <a:off x="1447800" y="1104900"/>
            <a:ext cx="8713788" cy="1714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　　</a:t>
            </a: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我国是世界上自然灾害发生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最为频繁</a:t>
            </a: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的国家之一；也是世界上遭受自然灾害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最为严重</a:t>
            </a:r>
            <a:r>
              <a:rPr lang="zh-CN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的国家之一。</a:t>
            </a:r>
            <a:endParaRPr lang="zh-CN" altLang="en-US" sz="3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6394" name="Picture 8" descr="C:\Documents and Settings\Administrator\桌面\fh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800" y="6019800"/>
            <a:ext cx="6223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5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4900" y="3571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7" name="文本框 16396"/>
          <p:cNvSpPr txBox="1"/>
          <p:nvPr/>
        </p:nvSpPr>
        <p:spPr>
          <a:xfrm>
            <a:off x="1524000" y="0"/>
            <a:ext cx="830580" cy="2755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marL="342900" indent="-342900" eaLnBrk="0" hangingPunct="0">
              <a:spcBef>
                <a:spcPct val="50000"/>
              </a:spcBef>
              <a:buClr>
                <a:srgbClr val="9900CC"/>
              </a:buClr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     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7" grpId="0"/>
      <p:bldP spid="16397" grpId="1"/>
      <p:bldP spid="16397" grpId="2"/>
      <p:bldP spid="16397" grpId="3"/>
      <p:bldP spid="16397" grpId="4"/>
      <p:bldP spid="16397" grpId="5"/>
      <p:bldP spid="16397" grpId="6"/>
      <p:bldP spid="16397" grpId="7"/>
      <p:bldP spid="16397" grpId="8"/>
      <p:bldP spid="16397" grpId="9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10"/>
          <p:cNvSpPr txBox="1"/>
          <p:nvPr/>
        </p:nvSpPr>
        <p:spPr>
          <a:xfrm>
            <a:off x="1981200" y="685800"/>
            <a:ext cx="3609975" cy="64516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地震的预防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0483" name="图片 20482" descr="06001014##避灾方法举例——防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8213" y="1844675"/>
            <a:ext cx="3121025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文本框 20483"/>
          <p:cNvSpPr txBox="1"/>
          <p:nvPr/>
        </p:nvSpPr>
        <p:spPr>
          <a:xfrm>
            <a:off x="5708968" y="761683"/>
            <a:ext cx="4392612" cy="5077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　　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当地震发生时，如果条件允许，应及时、有序撤到安全的空旷地带；如果不能及时撤离，可以暂时躲在小空间的墙角。</a:t>
            </a:r>
            <a:endParaRPr lang="zh-CN" altLang="en-US" sz="360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0485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文本框 20486"/>
          <p:cNvSpPr txBox="1"/>
          <p:nvPr/>
        </p:nvSpPr>
        <p:spPr>
          <a:xfrm>
            <a:off x="1524000" y="0"/>
            <a:ext cx="830580" cy="2755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marL="342900" indent="-342900" eaLnBrk="0" hangingPunct="0">
              <a:spcBef>
                <a:spcPct val="50000"/>
              </a:spcBef>
              <a:buClr>
                <a:srgbClr val="9900CC"/>
              </a:buClr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     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7" grpId="0"/>
      <p:bldP spid="20487" grpId="1"/>
      <p:bldP spid="20487" grpId="2"/>
      <p:bldP spid="20487" grpId="3"/>
      <p:bldP spid="20487" grpId="4"/>
      <p:bldP spid="20487" grpId="5"/>
      <p:bldP spid="20487" grpId="6"/>
      <p:bldP spid="20487" grpId="7"/>
      <p:bldP spid="20487" grpId="8"/>
      <p:bldP spid="20487" grpId="9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10"/>
          <p:cNvSpPr txBox="1"/>
          <p:nvPr/>
        </p:nvSpPr>
        <p:spPr>
          <a:xfrm>
            <a:off x="1981200" y="685800"/>
            <a:ext cx="3609975" cy="64516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泥石流的预防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1507" name="图片 21506" descr="06001015##避灾方法举例——泥石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8213" y="2133600"/>
            <a:ext cx="3276600" cy="3743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文本框 21507"/>
          <p:cNvSpPr txBox="1"/>
          <p:nvPr/>
        </p:nvSpPr>
        <p:spPr>
          <a:xfrm>
            <a:off x="5805805" y="2230755"/>
            <a:ext cx="3959225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　　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当发生泥石流时，应向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垂直于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泥石流流动方向的山坡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上</a:t>
            </a:r>
            <a:r>
              <a:rPr lang="zh-CN" altLang="en-US" sz="36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跑。</a:t>
            </a:r>
            <a:endParaRPr lang="zh-CN" altLang="en-US" sz="36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1509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1" name="文本框 21510"/>
          <p:cNvSpPr txBox="1"/>
          <p:nvPr/>
        </p:nvSpPr>
        <p:spPr>
          <a:xfrm>
            <a:off x="1524000" y="0"/>
            <a:ext cx="830580" cy="2755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marL="342900" indent="-342900" eaLnBrk="0" hangingPunct="0">
              <a:spcBef>
                <a:spcPct val="50000"/>
              </a:spcBef>
              <a:buClr>
                <a:srgbClr val="9900CC"/>
              </a:buClr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     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1" grpId="0"/>
      <p:bldP spid="21511" grpId="1"/>
      <p:bldP spid="21511" grpId="2"/>
      <p:bldP spid="21511" grpId="3"/>
      <p:bldP spid="21511" grpId="4"/>
      <p:bldP spid="21511" grpId="5"/>
      <p:bldP spid="21511" grpId="6"/>
      <p:bldP spid="21511" grpId="7"/>
      <p:bldP spid="21511" grpId="8"/>
      <p:bldP spid="21511" grpId="9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3555" name="文本框 23554"/>
          <p:cNvSpPr txBox="1"/>
          <p:nvPr/>
        </p:nvSpPr>
        <p:spPr>
          <a:xfrm>
            <a:off x="1919288" y="1557338"/>
            <a:ext cx="8215312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．下列现象中不属于自然灾害的是（    ）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A.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寒潮   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B.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地震  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C.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洪涝  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D.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车祸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3556" name="矩形 23555"/>
          <p:cNvSpPr/>
          <p:nvPr/>
        </p:nvSpPr>
        <p:spPr>
          <a:xfrm>
            <a:off x="1957388" y="2730500"/>
            <a:ext cx="8139112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．下列现象中属于气象灾害的是（    ）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A.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地震   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B.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滑坡  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C.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台风  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D.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泥石流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3557" name="文本框 23556"/>
          <p:cNvSpPr txBox="1"/>
          <p:nvPr/>
        </p:nvSpPr>
        <p:spPr>
          <a:xfrm>
            <a:off x="1919288" y="3789363"/>
            <a:ext cx="8443912" cy="230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．有关自然灾害的说法，错误的是（    ）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A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．春夏季节我国江淮地区常见洪涝灾害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．一个地方发生旱灾后，不会再发生其他自然灾害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 地震是指地上建筑物的震动或倒塌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D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．不同自然灾害有时会连续发生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7015163" y="1628775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_GB2312" pitchFamily="49" charset="-122"/>
              </a:rPr>
              <a:t>D</a:t>
            </a:r>
            <a:endParaRPr lang="en-US" altLang="zh-CN" sz="2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3559" name="文本框 23558"/>
          <p:cNvSpPr txBox="1"/>
          <p:nvPr/>
        </p:nvSpPr>
        <p:spPr>
          <a:xfrm>
            <a:off x="6694488" y="2730500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en-US" altLang="zh-CN" sz="2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3560" name="文本框 23559"/>
          <p:cNvSpPr txBox="1"/>
          <p:nvPr/>
        </p:nvSpPr>
        <p:spPr>
          <a:xfrm>
            <a:off x="7048500" y="3860800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endParaRPr lang="en-US" altLang="zh-CN" sz="2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3561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57" grpId="0"/>
      <p:bldP spid="23558" grpId="0"/>
      <p:bldP spid="23559" grpId="0"/>
      <p:bldP spid="235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4579" name="文本框 24578"/>
          <p:cNvSpPr txBox="1"/>
          <p:nvPr/>
        </p:nvSpPr>
        <p:spPr>
          <a:xfrm>
            <a:off x="1919288" y="1557338"/>
            <a:ext cx="8443912" cy="230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．下列说法正确的是（    ）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A.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山区是我国地质灾害的多发区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B.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我国旱涝灾害频繁的主要原因是冬季风的不稳定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C.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东南沿海地区是我国干旱的多发区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D.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我国地势的第二阶梯是泥石流的多发区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580" name="矩形 24579"/>
          <p:cNvSpPr/>
          <p:nvPr/>
        </p:nvSpPr>
        <p:spPr>
          <a:xfrm>
            <a:off x="1919288" y="3954463"/>
            <a:ext cx="8596312" cy="230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．下列关于防灾减灾的说法，正确的是（    ）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A.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通过灾害预报，可以阻止自然灾害的发生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B.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地震发生时，应该躲在家里不要出门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C.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自然灾害发生时，采取适当方法可以有效避灾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D.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减灾防灾是大人们的事情，与我们无关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581" name="文本框 24580"/>
          <p:cNvSpPr txBox="1"/>
          <p:nvPr/>
        </p:nvSpPr>
        <p:spPr>
          <a:xfrm>
            <a:off x="5187950" y="1601788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endParaRPr lang="en-US" altLang="zh-CN" sz="2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582" name="文本框 24581"/>
          <p:cNvSpPr txBox="1"/>
          <p:nvPr/>
        </p:nvSpPr>
        <p:spPr>
          <a:xfrm>
            <a:off x="7608888" y="4017963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en-US" altLang="zh-CN" sz="2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4583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1" grpId="0"/>
      <p:bldP spid="245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5603" name="文本框 25602"/>
          <p:cNvSpPr txBox="1"/>
          <p:nvPr/>
        </p:nvSpPr>
        <p:spPr>
          <a:xfrm>
            <a:off x="1919288" y="1557338"/>
            <a:ext cx="9129712" cy="3192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．阅读图文资料，问答下列问题。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资料一：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2008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12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日，中国四川省阿坝藏族羌族自治州汶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川县（四川省省会成都市西北偏西方向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90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千米处）附近发生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8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级以上地震，破坏地区超过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万平方千米。截至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2009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月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25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日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时，共遇难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69 227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人，受伤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374 643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人，失踪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17 923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人，直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接经济损失达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8 451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亿元。这是中华人民共和国自建国以来影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响最大的一次地震。 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5604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10"/>
          <p:cNvSpPr txBox="1"/>
          <p:nvPr/>
        </p:nvSpPr>
        <p:spPr>
          <a:xfrm>
            <a:off x="1992313" y="620713"/>
            <a:ext cx="3048000" cy="645160"/>
          </a:xfrm>
          <a:prstGeom prst="rect">
            <a:avLst/>
          </a:prstGeom>
          <a:noFill/>
          <a:ln w="9525">
            <a:noFill/>
          </a:ln>
          <a:effectLst>
            <a:outerShdw dist="28398" dir="1593903" algn="ctr" rotWithShape="0">
              <a:srgbClr val="808080"/>
            </a:outerShdw>
          </a:effectLst>
        </p:spPr>
        <p:txBody>
          <a:bodyPr>
            <a:spAutoFit/>
          </a:bodyPr>
          <a:p>
            <a:r>
              <a:rPr lang="zh-CN" altLang="en-US" sz="3600" dirty="0">
                <a:solidFill>
                  <a:srgbClr val="26267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评价园地</a:t>
            </a:r>
            <a:endParaRPr lang="zh-CN" altLang="en-US" sz="3600" dirty="0">
              <a:solidFill>
                <a:srgbClr val="26267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6627" name="文本框 26626"/>
          <p:cNvSpPr txBox="1"/>
          <p:nvPr/>
        </p:nvSpPr>
        <p:spPr>
          <a:xfrm>
            <a:off x="1919288" y="1557338"/>
            <a:ext cx="8977312" cy="14204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．阅读图文资料，问答下列问题。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资料二：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中国主要气象灾害的分布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、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中国主要地质灾害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的分布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图如下：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26628" name="组合 26627"/>
          <p:cNvGrpSpPr/>
          <p:nvPr/>
        </p:nvGrpSpPr>
        <p:grpSpPr>
          <a:xfrm>
            <a:off x="1847850" y="3068638"/>
            <a:ext cx="8497888" cy="3441700"/>
            <a:chOff x="204" y="1933"/>
            <a:chExt cx="5353" cy="2168"/>
          </a:xfrm>
        </p:grpSpPr>
        <p:pic>
          <p:nvPicPr>
            <p:cNvPr id="26629" name="图片 2662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4" y="1933"/>
              <a:ext cx="2495" cy="21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0" name="图片 26629"/>
            <p:cNvPicPr>
              <a:picLocks noChangeAspect="1"/>
            </p:cNvPicPr>
            <p:nvPr/>
          </p:nvPicPr>
          <p:blipFill>
            <a:blip r:embed="rId2"/>
            <a:srcRect l="4684" r="4684"/>
            <a:stretch>
              <a:fillRect/>
            </a:stretch>
          </p:blipFill>
          <p:spPr>
            <a:xfrm>
              <a:off x="2835" y="1933"/>
              <a:ext cx="2722" cy="215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6631" name="Picture 4" descr="E:\李燃\教师教学用书\2012人教教师用书项目\ppt\地理\d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00" y="204788"/>
            <a:ext cx="673100" cy="557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17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charRg st="17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45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627">
                                            <p:txEl>
                                              <p:charRg st="45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1785</Words>
  <Application>WPS 演示</Application>
  <PresentationFormat>宽屏</PresentationFormat>
  <Paragraphs>154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黑体</vt:lpstr>
      <vt:lpstr>Times New Roman</vt:lpstr>
      <vt:lpstr>楷体_GB2312</vt:lpstr>
      <vt:lpstr>Calibri</vt:lpstr>
      <vt:lpstr>微软雅黑</vt:lpstr>
      <vt:lpstr>Arial Unicode MS</vt:lpstr>
      <vt:lpstr>Calibri Light</vt:lpstr>
      <vt:lpstr>新宋体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</cp:revision>
  <dcterms:created xsi:type="dcterms:W3CDTF">2017-09-25T02:34:00Z</dcterms:created>
  <dcterms:modified xsi:type="dcterms:W3CDTF">2017-09-25T03:02:36Z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2052-10.1.0.6759</vt:lpwstr>
  </property>
</Properties>
</file>